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8" r:id="rId4"/>
  </p:sldMasterIdLst>
  <p:notesMasterIdLst>
    <p:notesMasterId r:id="rId15"/>
  </p:notesMasterIdLst>
  <p:sldIdLst>
    <p:sldId id="257" r:id="rId5"/>
    <p:sldId id="373" r:id="rId6"/>
    <p:sldId id="374" r:id="rId7"/>
    <p:sldId id="375" r:id="rId8"/>
    <p:sldId id="376" r:id="rId9"/>
    <p:sldId id="352" r:id="rId10"/>
    <p:sldId id="377" r:id="rId11"/>
    <p:sldId id="258" r:id="rId12"/>
    <p:sldId id="261" r:id="rId13"/>
    <p:sldId id="31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529"/>
    <a:srgbClr val="2B3922"/>
    <a:srgbClr val="2E3722"/>
    <a:srgbClr val="FCF7F1"/>
    <a:srgbClr val="B8D233"/>
    <a:srgbClr val="5CC6D6"/>
    <a:srgbClr val="F8D22F"/>
    <a:srgbClr val="F03F2B"/>
    <a:srgbClr val="3488A0"/>
    <a:srgbClr val="5790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7" autoAdjust="0"/>
    <p:restoredTop sz="94619" autoAdjust="0"/>
  </p:normalViewPr>
  <p:slideViewPr>
    <p:cSldViewPr snapToGrid="0">
      <p:cViewPr varScale="1">
        <p:scale>
          <a:sx n="63" d="100"/>
          <a:sy n="63" d="100"/>
        </p:scale>
        <p:origin x="62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6B325A-25B7-4F1D-89F9-ED3D7257312E}" type="datetimeFigureOut">
              <a:rPr lang="en-ID" smtClean="0"/>
              <a:t>02/10/2026</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3E33CD-B236-4AB4-B0AC-F0559D65FFE0}" type="slidenum">
              <a:rPr lang="en-ID" smtClean="0"/>
              <a:t>‹#›</a:t>
            </a:fld>
            <a:endParaRPr lang="en-ID"/>
          </a:p>
        </p:txBody>
      </p:sp>
    </p:spTree>
    <p:extLst>
      <p:ext uri="{BB962C8B-B14F-4D97-AF65-F5344CB8AC3E}">
        <p14:creationId xmlns:p14="http://schemas.microsoft.com/office/powerpoint/2010/main" val="1147758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0C0817-A112-4847-8014-A94B7D2A4EA3}" type="datetime1">
              <a:rPr lang="en-US" smtClean="0"/>
              <a:t>10/2/2026</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34B7E4EF-A1BD-40F4-AB7B-04F084DD991D}" type="slidenum">
              <a:rPr lang="en-US" smtClean="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35330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60854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C646AA-F36E-4540-911D-FFFC0A0EF24A}" type="datetime1">
              <a:rPr lang="en-US" smtClean="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103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06002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10/2/2026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51631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10/2/2026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46943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10/2/2026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452706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8D12A6-918A-48BD-8CB9-CA713993B0EA}" type="datetime1">
              <a:rPr lang="en-US" smtClean="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3325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E778CE86-875F-4587-BCF6-FA054AFC0D53}" type="datetime1">
              <a:rPr lang="en-US" smtClean="0"/>
              <a:pPr/>
              <a:t>10/2/2026</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pPr algn="l"/>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04264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FA2B21-3FCD-4721-B95C-427943F61125}" type="datetime1">
              <a:rPr lang="en-US" smtClean="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0615183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FA2B21-3FCD-4721-B95C-427943F61125}" type="datetime1">
              <a:rPr lang="en-US" smtClean="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1728184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F6FA2B21-3FCD-4721-B95C-427943F61125}" type="datetime1">
              <a:rPr lang="en-US" smtClean="0"/>
              <a:t>10/2/2026</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34B7E4EF-A1BD-40F4-AB7B-04F084DD991D}" type="slidenum">
              <a:rPr lang="en-US" smtClean="0"/>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305024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sldNum="0" hdr="0" ft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bstract image">
            <a:extLst>
              <a:ext uri="{FF2B5EF4-FFF2-40B4-BE49-F238E27FC236}">
                <a16:creationId xmlns:a16="http://schemas.microsoft.com/office/drawing/2014/main" id="{8045422F-7258-40AC-BD2E-2469AA448922}"/>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6033793" y="2355458"/>
            <a:ext cx="4775075" cy="1630907"/>
          </a:xfrm>
        </p:spPr>
        <p:txBody>
          <a:bodyPr>
            <a:normAutofit/>
          </a:bodyPr>
          <a:lstStyle/>
          <a:p>
            <a:r>
              <a:rPr lang="en-US" sz="4400" dirty="0">
                <a:solidFill>
                  <a:schemeClr val="tx1"/>
                </a:solidFill>
              </a:rPr>
              <a:t>PSIKOLOGI PEMBELAJARAN</a:t>
            </a:r>
            <a:br>
              <a:rPr lang="en-US" sz="4400" dirty="0">
                <a:solidFill>
                  <a:schemeClr val="tx1"/>
                </a:solidFill>
              </a:rPr>
            </a:br>
            <a:r>
              <a:rPr lang="en-US" sz="1800" dirty="0">
                <a:solidFill>
                  <a:schemeClr val="tx1"/>
                </a:solidFill>
              </a:rPr>
              <a:t>( </a:t>
            </a:r>
            <a:r>
              <a:rPr lang="en-US" sz="1800" dirty="0" err="1">
                <a:solidFill>
                  <a:schemeClr val="tx1"/>
                </a:solidFill>
              </a:rPr>
              <a:t>Pertemuan</a:t>
            </a:r>
            <a:r>
              <a:rPr lang="en-US" sz="1800" dirty="0">
                <a:solidFill>
                  <a:schemeClr val="tx1"/>
                </a:solidFill>
              </a:rPr>
              <a:t> 2)</a:t>
            </a:r>
            <a:endParaRPr lang="en-US" sz="4400" dirty="0">
              <a:solidFill>
                <a:schemeClr val="tx1"/>
              </a:solidFill>
            </a:endParaRP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6033793" y="3995988"/>
            <a:ext cx="4775075" cy="559656"/>
          </a:xfrm>
        </p:spPr>
        <p:txBody>
          <a:bodyPr>
            <a:normAutofit/>
          </a:bodyPr>
          <a:lstStyle/>
          <a:p>
            <a:pPr>
              <a:spcAft>
                <a:spcPts val="600"/>
              </a:spcAft>
            </a:pPr>
            <a:r>
              <a:rPr lang="en-US" dirty="0">
                <a:solidFill>
                  <a:schemeClr val="tx1"/>
                </a:solidFill>
              </a:rPr>
              <a:t>Dr. </a:t>
            </a:r>
            <a:r>
              <a:rPr lang="en-US" dirty="0" err="1">
                <a:solidFill>
                  <a:schemeClr val="tx1"/>
                </a:solidFill>
              </a:rPr>
              <a:t>Hj</a:t>
            </a:r>
            <a:r>
              <a:rPr lang="en-US" dirty="0">
                <a:solidFill>
                  <a:schemeClr val="tx1"/>
                </a:solidFill>
              </a:rPr>
              <a:t>. </a:t>
            </a:r>
            <a:r>
              <a:rPr lang="en-US" dirty="0" err="1">
                <a:solidFill>
                  <a:schemeClr val="tx1"/>
                </a:solidFill>
              </a:rPr>
              <a:t>Nurhidaya</a:t>
            </a:r>
            <a:r>
              <a:rPr lang="en-US" dirty="0">
                <a:solidFill>
                  <a:schemeClr val="tx1"/>
                </a:solidFill>
              </a:rPr>
              <a:t>, </a:t>
            </a:r>
            <a:r>
              <a:rPr lang="en-US" dirty="0" err="1">
                <a:solidFill>
                  <a:schemeClr val="tx1"/>
                </a:solidFill>
              </a:rPr>
              <a:t>M.Si</a:t>
            </a:r>
            <a:endParaRPr lang="en-US" dirty="0">
              <a:solidFill>
                <a:schemeClr val="tx1"/>
              </a:solidFill>
            </a:endParaRPr>
          </a:p>
        </p:txBody>
      </p:sp>
    </p:spTree>
    <p:extLst>
      <p:ext uri="{BB962C8B-B14F-4D97-AF65-F5344CB8AC3E}">
        <p14:creationId xmlns:p14="http://schemas.microsoft.com/office/powerpoint/2010/main" val="258428075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98670-02A6-4191-8B8B-96B3E795665C}"/>
              </a:ext>
            </a:extLst>
          </p:cNvPr>
          <p:cNvSpPr>
            <a:spLocks noGrp="1"/>
          </p:cNvSpPr>
          <p:nvPr>
            <p:ph type="title"/>
          </p:nvPr>
        </p:nvSpPr>
        <p:spPr/>
        <p:txBody>
          <a:bodyPr>
            <a:normAutofit/>
          </a:bodyPr>
          <a:lstStyle/>
          <a:p>
            <a:r>
              <a:rPr lang="en-US" dirty="0" err="1"/>
              <a:t>Seberapa</a:t>
            </a:r>
            <a:r>
              <a:rPr lang="en-US" dirty="0"/>
              <a:t> </a:t>
            </a:r>
            <a:r>
              <a:rPr lang="en-US" dirty="0" err="1"/>
              <a:t>permanenkah</a:t>
            </a:r>
            <a:r>
              <a:rPr lang="en-US" dirty="0"/>
              <a:t> relative </a:t>
            </a:r>
            <a:r>
              <a:rPr lang="en-US" dirty="0" err="1"/>
              <a:t>permanen</a:t>
            </a:r>
            <a:r>
              <a:rPr lang="en-US" dirty="0"/>
              <a:t> </a:t>
            </a:r>
            <a:r>
              <a:rPr lang="en-US" dirty="0" err="1"/>
              <a:t>itu</a:t>
            </a:r>
            <a:r>
              <a:rPr lang="en-US" dirty="0"/>
              <a:t>?</a:t>
            </a:r>
            <a:endParaRPr lang="en-ID" dirty="0"/>
          </a:p>
        </p:txBody>
      </p:sp>
      <p:sp>
        <p:nvSpPr>
          <p:cNvPr id="3" name="Content Placeholder 2">
            <a:extLst>
              <a:ext uri="{FF2B5EF4-FFF2-40B4-BE49-F238E27FC236}">
                <a16:creationId xmlns:a16="http://schemas.microsoft.com/office/drawing/2014/main" id="{393BF098-8BA1-4A2C-9A13-E811C1D96BC5}"/>
              </a:ext>
            </a:extLst>
          </p:cNvPr>
          <p:cNvSpPr>
            <a:spLocks noGrp="1"/>
          </p:cNvSpPr>
          <p:nvPr>
            <p:ph idx="1"/>
          </p:nvPr>
        </p:nvSpPr>
        <p:spPr/>
        <p:txBody>
          <a:bodyPr>
            <a:normAutofit lnSpcReduction="10000"/>
          </a:bodyPr>
          <a:lstStyle/>
          <a:p>
            <a:r>
              <a:rPr lang="en-US" dirty="0" err="1"/>
              <a:t>Dalam</a:t>
            </a:r>
            <a:r>
              <a:rPr lang="en-US" dirty="0"/>
              <a:t> proses </a:t>
            </a:r>
            <a:r>
              <a:rPr lang="en-US" dirty="0" err="1"/>
              <a:t>belajar</a:t>
            </a:r>
            <a:r>
              <a:rPr lang="en-US" dirty="0"/>
              <a:t> </a:t>
            </a:r>
            <a:r>
              <a:rPr lang="en-US" dirty="0" err="1"/>
              <a:t>sangat</a:t>
            </a:r>
            <a:r>
              <a:rPr lang="en-US" dirty="0"/>
              <a:t> </a:t>
            </a:r>
            <a:r>
              <a:rPr lang="en-US" dirty="0" err="1"/>
              <a:t>mempengaruhi</a:t>
            </a:r>
            <a:r>
              <a:rPr lang="en-US" dirty="0"/>
              <a:t> yang Namanya </a:t>
            </a:r>
            <a:r>
              <a:rPr lang="en-US" dirty="0" err="1"/>
              <a:t>perhatian</a:t>
            </a:r>
            <a:r>
              <a:rPr lang="en-US" dirty="0"/>
              <a:t> yang </a:t>
            </a:r>
            <a:r>
              <a:rPr lang="en-US" dirty="0" err="1"/>
              <a:t>disebut</a:t>
            </a:r>
            <a:r>
              <a:rPr lang="en-US" dirty="0"/>
              <a:t> </a:t>
            </a:r>
            <a:r>
              <a:rPr lang="en-US" i="1" dirty="0"/>
              <a:t>short- term memory( </a:t>
            </a:r>
            <a:r>
              <a:rPr lang="en-US" dirty="0" err="1"/>
              <a:t>memori</a:t>
            </a:r>
            <a:r>
              <a:rPr lang="en-US" dirty="0"/>
              <a:t> </a:t>
            </a:r>
            <a:r>
              <a:rPr lang="en-US" dirty="0" err="1"/>
              <a:t>jangka</a:t>
            </a:r>
            <a:r>
              <a:rPr lang="en-US" dirty="0"/>
              <a:t> </a:t>
            </a:r>
            <a:r>
              <a:rPr lang="en-US" dirty="0" err="1"/>
              <a:t>pendek</a:t>
            </a:r>
            <a:r>
              <a:rPr lang="en-US" dirty="0"/>
              <a:t>)</a:t>
            </a:r>
          </a:p>
          <a:p>
            <a:r>
              <a:rPr lang="en-US" dirty="0" err="1"/>
              <a:t>Penerimaan</a:t>
            </a:r>
            <a:r>
              <a:rPr lang="en-US" dirty="0"/>
              <a:t> </a:t>
            </a:r>
            <a:r>
              <a:rPr lang="en-US" dirty="0" err="1"/>
              <a:t>dalam</a:t>
            </a:r>
            <a:r>
              <a:rPr lang="en-US" dirty="0"/>
              <a:t> </a:t>
            </a:r>
            <a:r>
              <a:rPr lang="en-US" dirty="0" err="1"/>
              <a:t>hal</a:t>
            </a:r>
            <a:r>
              <a:rPr lang="en-US" dirty="0"/>
              <a:t> </a:t>
            </a:r>
            <a:r>
              <a:rPr lang="en-US" dirty="0" err="1"/>
              <a:t>ini</a:t>
            </a:r>
            <a:r>
              <a:rPr lang="en-US" dirty="0"/>
              <a:t> </a:t>
            </a:r>
            <a:r>
              <a:rPr lang="en-US" dirty="0" err="1"/>
              <a:t>sensitisasi</a:t>
            </a:r>
            <a:r>
              <a:rPr lang="en-US" dirty="0"/>
              <a:t> dan </a:t>
            </a:r>
            <a:r>
              <a:rPr lang="en-US" dirty="0" err="1"/>
              <a:t>habituasi.sensitisasi</a:t>
            </a:r>
            <a:r>
              <a:rPr lang="en-US" dirty="0"/>
              <a:t> proses </a:t>
            </a:r>
            <a:r>
              <a:rPr lang="en-US" dirty="0" err="1"/>
              <a:t>dimana</a:t>
            </a:r>
            <a:r>
              <a:rPr lang="en-US" dirty="0"/>
              <a:t> </a:t>
            </a:r>
            <a:r>
              <a:rPr lang="en-US" dirty="0" err="1"/>
              <a:t>suatu</a:t>
            </a:r>
            <a:r>
              <a:rPr lang="en-US" dirty="0"/>
              <a:t> </a:t>
            </a:r>
            <a:r>
              <a:rPr lang="en-US" dirty="0" err="1"/>
              <a:t>organisme</a:t>
            </a:r>
            <a:r>
              <a:rPr lang="en-US" dirty="0"/>
              <a:t> </a:t>
            </a:r>
            <a:r>
              <a:rPr lang="en-US" dirty="0" err="1"/>
              <a:t>lebih</a:t>
            </a:r>
            <a:r>
              <a:rPr lang="en-US" dirty="0"/>
              <a:t> responsive </a:t>
            </a:r>
            <a:r>
              <a:rPr lang="en-US" dirty="0" err="1"/>
              <a:t>terhadap</a:t>
            </a:r>
            <a:r>
              <a:rPr lang="en-US" dirty="0"/>
              <a:t> </a:t>
            </a:r>
            <a:r>
              <a:rPr lang="en-US" dirty="0" err="1"/>
              <a:t>aspek</a:t>
            </a:r>
            <a:r>
              <a:rPr lang="en-US" dirty="0"/>
              <a:t> </a:t>
            </a:r>
            <a:r>
              <a:rPr lang="en-US" dirty="0" err="1"/>
              <a:t>tertentu</a:t>
            </a:r>
            <a:r>
              <a:rPr lang="en-US" dirty="0"/>
              <a:t> </a:t>
            </a:r>
            <a:r>
              <a:rPr lang="en-US" dirty="0" err="1"/>
              <a:t>dari</a:t>
            </a:r>
            <a:r>
              <a:rPr lang="en-US" dirty="0"/>
              <a:t> </a:t>
            </a:r>
            <a:r>
              <a:rPr lang="en-US" dirty="0" err="1"/>
              <a:t>lingkungannya</a:t>
            </a:r>
            <a:r>
              <a:rPr lang="en-US" dirty="0"/>
              <a:t>. </a:t>
            </a:r>
            <a:r>
              <a:rPr lang="en-US" dirty="0" err="1"/>
              <a:t>Contoh</a:t>
            </a:r>
            <a:r>
              <a:rPr lang="en-US" dirty="0"/>
              <a:t> </a:t>
            </a:r>
            <a:r>
              <a:rPr lang="en-US" dirty="0" err="1"/>
              <a:t>otang</a:t>
            </a:r>
            <a:r>
              <a:rPr lang="en-US" dirty="0"/>
              <a:t> yang </a:t>
            </a:r>
            <a:r>
              <a:rPr lang="en-US" dirty="0" err="1"/>
              <a:t>pernah</a:t>
            </a:r>
            <a:r>
              <a:rPr lang="en-US" dirty="0"/>
              <a:t> </a:t>
            </a:r>
            <a:r>
              <a:rPr lang="en-US" dirty="0" err="1"/>
              <a:t>mengalami</a:t>
            </a:r>
            <a:r>
              <a:rPr lang="en-US" dirty="0"/>
              <a:t> shock( </a:t>
            </a:r>
            <a:r>
              <a:rPr lang="en-US" dirty="0" err="1"/>
              <a:t>kejutan</a:t>
            </a:r>
            <a:r>
              <a:rPr lang="en-US" dirty="0"/>
              <a:t>).</a:t>
            </a:r>
            <a:br>
              <a:rPr lang="en-US" dirty="0"/>
            </a:br>
            <a:r>
              <a:rPr lang="en-US" dirty="0" err="1"/>
              <a:t>Habituasi</a:t>
            </a:r>
            <a:r>
              <a:rPr lang="en-US" dirty="0"/>
              <a:t>  </a:t>
            </a:r>
            <a:r>
              <a:rPr lang="en-US" dirty="0" err="1"/>
              <a:t>adalah</a:t>
            </a:r>
            <a:r>
              <a:rPr lang="en-US" dirty="0"/>
              <a:t> proses di mana </a:t>
            </a:r>
            <a:r>
              <a:rPr lang="en-US" dirty="0" err="1"/>
              <a:t>suatu</a:t>
            </a:r>
            <a:r>
              <a:rPr lang="en-US" dirty="0"/>
              <a:t> </a:t>
            </a:r>
            <a:r>
              <a:rPr lang="en-US" dirty="0" err="1"/>
              <a:t>organisme</a:t>
            </a:r>
            <a:r>
              <a:rPr lang="en-US" dirty="0"/>
              <a:t> </a:t>
            </a:r>
            <a:r>
              <a:rPr lang="en-US" dirty="0" err="1"/>
              <a:t>menjadi</a:t>
            </a:r>
            <a:r>
              <a:rPr lang="en-US" dirty="0"/>
              <a:t> </a:t>
            </a:r>
            <a:r>
              <a:rPr lang="en-US" dirty="0" err="1"/>
              <a:t>kurang</a:t>
            </a:r>
            <a:r>
              <a:rPr lang="en-US" dirty="0"/>
              <a:t> </a:t>
            </a:r>
            <a:r>
              <a:rPr lang="en-US" dirty="0" err="1"/>
              <a:t>resposif</a:t>
            </a:r>
            <a:r>
              <a:rPr lang="en-US" dirty="0"/>
              <a:t> pada </a:t>
            </a:r>
            <a:r>
              <a:rPr lang="en-US" dirty="0" err="1"/>
              <a:t>lingkungannya</a:t>
            </a:r>
            <a:r>
              <a:rPr lang="en-US" dirty="0"/>
              <a:t>.  </a:t>
            </a:r>
            <a:r>
              <a:rPr lang="en-US" dirty="0" err="1"/>
              <a:t>Mislkan</a:t>
            </a:r>
            <a:r>
              <a:rPr lang="en-US" dirty="0"/>
              <a:t>: Ketika </a:t>
            </a:r>
            <a:r>
              <a:rPr lang="en-US" dirty="0" err="1"/>
              <a:t>anjing</a:t>
            </a:r>
            <a:r>
              <a:rPr lang="en-US" dirty="0"/>
              <a:t>  </a:t>
            </a:r>
            <a:r>
              <a:rPr lang="en-US" dirty="0" err="1"/>
              <a:t>menengok</a:t>
            </a:r>
            <a:r>
              <a:rPr lang="en-US" dirty="0"/>
              <a:t> </a:t>
            </a:r>
            <a:r>
              <a:rPr lang="en-US" dirty="0" err="1"/>
              <a:t>ke</a:t>
            </a:r>
            <a:r>
              <a:rPr lang="en-US" dirty="0"/>
              <a:t> </a:t>
            </a:r>
            <a:r>
              <a:rPr lang="en-US" dirty="0" err="1"/>
              <a:t>sumber</a:t>
            </a:r>
            <a:r>
              <a:rPr lang="en-US" dirty="0"/>
              <a:t> </a:t>
            </a:r>
            <a:r>
              <a:rPr lang="en-US" dirty="0" err="1"/>
              <a:t>suara</a:t>
            </a:r>
            <a:r>
              <a:rPr lang="en-US" dirty="0"/>
              <a:t> yang </a:t>
            </a:r>
            <a:r>
              <a:rPr lang="en-US" dirty="0" err="1"/>
              <a:t>tiba-tiba</a:t>
            </a:r>
            <a:r>
              <a:rPr lang="en-US" dirty="0"/>
              <a:t> </a:t>
            </a:r>
            <a:r>
              <a:rPr lang="en-US" dirty="0" err="1"/>
              <a:t>terjadi</a:t>
            </a:r>
            <a:r>
              <a:rPr lang="en-US" dirty="0"/>
              <a:t>. Akan </a:t>
            </a:r>
            <a:r>
              <a:rPr lang="en-US" dirty="0" err="1"/>
              <a:t>tetapi</a:t>
            </a:r>
            <a:r>
              <a:rPr lang="en-US" dirty="0"/>
              <a:t> </a:t>
            </a:r>
            <a:r>
              <a:rPr lang="en-US" dirty="0" err="1"/>
              <a:t>anjing</a:t>
            </a:r>
            <a:r>
              <a:rPr lang="en-US" dirty="0"/>
              <a:t> </a:t>
            </a:r>
            <a:r>
              <a:rPr lang="en-US" dirty="0" err="1"/>
              <a:t>menegok</a:t>
            </a:r>
            <a:r>
              <a:rPr lang="en-US" dirty="0"/>
              <a:t> dan </a:t>
            </a:r>
            <a:r>
              <a:rPr lang="en-US" dirty="0" err="1"/>
              <a:t>tidak</a:t>
            </a:r>
            <a:r>
              <a:rPr lang="en-US" dirty="0"/>
              <a:t> </a:t>
            </a:r>
            <a:r>
              <a:rPr lang="en-US" dirty="0" err="1"/>
              <a:t>ada</a:t>
            </a:r>
            <a:r>
              <a:rPr lang="en-US" dirty="0"/>
              <a:t> </a:t>
            </a:r>
            <a:r>
              <a:rPr lang="en-US" dirty="0" err="1"/>
              <a:t>peristiwa</a:t>
            </a:r>
            <a:r>
              <a:rPr lang="en-US" dirty="0"/>
              <a:t> yang </a:t>
            </a:r>
            <a:r>
              <a:rPr lang="en-US" dirty="0" err="1"/>
              <a:t>membahayakan</a:t>
            </a:r>
            <a:r>
              <a:rPr lang="en-US" dirty="0"/>
              <a:t> </a:t>
            </a:r>
            <a:r>
              <a:rPr lang="en-US" dirty="0" err="1"/>
              <a:t>jadi</a:t>
            </a:r>
            <a:r>
              <a:rPr lang="en-US" dirty="0"/>
              <a:t> </a:t>
            </a:r>
            <a:r>
              <a:rPr lang="en-US" dirty="0" err="1"/>
              <a:t>ketika</a:t>
            </a:r>
            <a:r>
              <a:rPr lang="en-US" dirty="0"/>
              <a:t> </a:t>
            </a:r>
            <a:r>
              <a:rPr lang="en-US" dirty="0" err="1"/>
              <a:t>ada</a:t>
            </a:r>
            <a:r>
              <a:rPr lang="en-US" dirty="0"/>
              <a:t> </a:t>
            </a:r>
            <a:r>
              <a:rPr lang="en-US" dirty="0" err="1"/>
              <a:t>bunyi</a:t>
            </a:r>
            <a:r>
              <a:rPr lang="en-US" dirty="0"/>
              <a:t> </a:t>
            </a:r>
            <a:r>
              <a:rPr lang="en-US" dirty="0" err="1"/>
              <a:t>lagi</a:t>
            </a:r>
            <a:r>
              <a:rPr lang="en-US" dirty="0"/>
              <a:t> </a:t>
            </a:r>
            <a:r>
              <a:rPr lang="en-US" dirty="0" err="1"/>
              <a:t>diabaikan</a:t>
            </a:r>
            <a:r>
              <a:rPr lang="en-US" dirty="0"/>
              <a:t> </a:t>
            </a:r>
            <a:r>
              <a:rPr lang="en-US" dirty="0" err="1"/>
              <a:t>krn</a:t>
            </a:r>
            <a:r>
              <a:rPr lang="en-US" dirty="0"/>
              <a:t> </a:t>
            </a:r>
            <a:r>
              <a:rPr lang="en-US" dirty="0" err="1"/>
              <a:t>dianggap</a:t>
            </a:r>
            <a:r>
              <a:rPr lang="en-US" dirty="0"/>
              <a:t> </a:t>
            </a:r>
            <a:r>
              <a:rPr lang="en-US" dirty="0" err="1"/>
              <a:t>bukan</a:t>
            </a:r>
            <a:r>
              <a:rPr lang="en-US" dirty="0"/>
              <a:t> </a:t>
            </a:r>
            <a:r>
              <a:rPr lang="en-US" dirty="0" err="1"/>
              <a:t>ancaman</a:t>
            </a:r>
            <a:r>
              <a:rPr lang="en-US" dirty="0"/>
              <a:t>.</a:t>
            </a:r>
            <a:endParaRPr lang="en-ID" dirty="0"/>
          </a:p>
        </p:txBody>
      </p:sp>
    </p:spTree>
    <p:extLst>
      <p:ext uri="{BB962C8B-B14F-4D97-AF65-F5344CB8AC3E}">
        <p14:creationId xmlns:p14="http://schemas.microsoft.com/office/powerpoint/2010/main" val="2601953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08748-2C76-4BA9-991F-304D806AE023}"/>
              </a:ext>
            </a:extLst>
          </p:cNvPr>
          <p:cNvSpPr>
            <a:spLocks noGrp="1"/>
          </p:cNvSpPr>
          <p:nvPr>
            <p:ph type="title"/>
          </p:nvPr>
        </p:nvSpPr>
        <p:spPr/>
        <p:txBody>
          <a:bodyPr>
            <a:normAutofit/>
          </a:bodyPr>
          <a:lstStyle/>
          <a:p>
            <a:r>
              <a:rPr lang="en-US" dirty="0" err="1"/>
              <a:t>Belajar</a:t>
            </a:r>
            <a:r>
              <a:rPr lang="en-US" dirty="0"/>
              <a:t> dan Performa/ Tindakan?</a:t>
            </a:r>
            <a:endParaRPr lang="en-ID" dirty="0"/>
          </a:p>
        </p:txBody>
      </p:sp>
      <p:sp>
        <p:nvSpPr>
          <p:cNvPr id="3" name="Content Placeholder 2">
            <a:extLst>
              <a:ext uri="{FF2B5EF4-FFF2-40B4-BE49-F238E27FC236}">
                <a16:creationId xmlns:a16="http://schemas.microsoft.com/office/drawing/2014/main" id="{3D49A086-9E84-44BD-B0B9-50D35C6943A2}"/>
              </a:ext>
            </a:extLst>
          </p:cNvPr>
          <p:cNvSpPr>
            <a:spLocks noGrp="1"/>
          </p:cNvSpPr>
          <p:nvPr>
            <p:ph idx="1"/>
          </p:nvPr>
        </p:nvSpPr>
        <p:spPr/>
        <p:txBody>
          <a:bodyPr/>
          <a:lstStyle/>
          <a:p>
            <a:r>
              <a:rPr lang="en-US" dirty="0"/>
              <a:t>Learning  dan </a:t>
            </a:r>
            <a:r>
              <a:rPr lang="en-US" dirty="0" err="1"/>
              <a:t>permonce</a:t>
            </a:r>
            <a:r>
              <a:rPr lang="en-US" dirty="0"/>
              <a:t> (Tindakan)</a:t>
            </a:r>
          </a:p>
          <a:p>
            <a:r>
              <a:rPr lang="en-US" dirty="0" err="1"/>
              <a:t>Misalkan</a:t>
            </a:r>
            <a:r>
              <a:rPr lang="en-US" dirty="0"/>
              <a:t> </a:t>
            </a:r>
            <a:r>
              <a:rPr lang="en-US" dirty="0" err="1"/>
              <a:t>seorang</a:t>
            </a:r>
            <a:r>
              <a:rPr lang="en-US" dirty="0"/>
              <a:t> </a:t>
            </a:r>
            <a:r>
              <a:rPr lang="en-US" dirty="0" err="1"/>
              <a:t>atlet</a:t>
            </a:r>
            <a:r>
              <a:rPr lang="en-US" dirty="0"/>
              <a:t> </a:t>
            </a:r>
            <a:r>
              <a:rPr lang="en-US" dirty="0" err="1"/>
              <a:t>mengikuti</a:t>
            </a:r>
            <a:r>
              <a:rPr lang="en-US" dirty="0"/>
              <a:t> </a:t>
            </a:r>
            <a:r>
              <a:rPr lang="en-US" dirty="0" err="1"/>
              <a:t>pengarahan</a:t>
            </a:r>
            <a:r>
              <a:rPr lang="en-US" dirty="0"/>
              <a:t> </a:t>
            </a:r>
            <a:r>
              <a:rPr lang="en-US" dirty="0" err="1"/>
              <a:t>dari</a:t>
            </a:r>
            <a:r>
              <a:rPr lang="en-US" dirty="0"/>
              <a:t> </a:t>
            </a:r>
            <a:r>
              <a:rPr lang="en-US" dirty="0" err="1"/>
              <a:t>pelatihnya</a:t>
            </a:r>
            <a:r>
              <a:rPr lang="en-US" dirty="0"/>
              <a:t>, </a:t>
            </a:r>
            <a:r>
              <a:rPr lang="en-US" dirty="0" err="1"/>
              <a:t>akan</a:t>
            </a:r>
            <a:r>
              <a:rPr lang="en-US" dirty="0"/>
              <a:t> </a:t>
            </a:r>
            <a:r>
              <a:rPr lang="en-US" dirty="0" err="1"/>
              <a:t>tetapi</a:t>
            </a:r>
            <a:r>
              <a:rPr lang="en-US" dirty="0"/>
              <a:t> </a:t>
            </a:r>
            <a:r>
              <a:rPr lang="en-US" dirty="0" err="1"/>
              <a:t>tidak</a:t>
            </a:r>
            <a:r>
              <a:rPr lang="en-US" dirty="0"/>
              <a:t> </a:t>
            </a:r>
            <a:r>
              <a:rPr lang="en-US" dirty="0" err="1"/>
              <a:t>dilaksanakan</a:t>
            </a:r>
            <a:r>
              <a:rPr lang="en-US" dirty="0"/>
              <a:t> </a:t>
            </a:r>
            <a:r>
              <a:rPr lang="en-US" dirty="0" err="1"/>
              <a:t>apa</a:t>
            </a:r>
            <a:r>
              <a:rPr lang="en-US" dirty="0"/>
              <a:t> yang </a:t>
            </a:r>
            <a:r>
              <a:rPr lang="en-US" dirty="0" err="1"/>
              <a:t>disampaiakn</a:t>
            </a:r>
            <a:r>
              <a:rPr lang="en-US" dirty="0"/>
              <a:t> </a:t>
            </a:r>
            <a:r>
              <a:rPr lang="en-US" dirty="0" err="1"/>
              <a:t>pelatihnya</a:t>
            </a:r>
            <a:r>
              <a:rPr lang="en-US" dirty="0"/>
              <a:t> </a:t>
            </a:r>
            <a:r>
              <a:rPr lang="en-US" dirty="0" err="1"/>
              <a:t>sehingga</a:t>
            </a:r>
            <a:r>
              <a:rPr lang="en-US" dirty="0"/>
              <a:t> pd </a:t>
            </a:r>
            <a:r>
              <a:rPr lang="en-US" dirty="0" err="1"/>
              <a:t>saat</a:t>
            </a:r>
            <a:r>
              <a:rPr lang="en-US" dirty="0"/>
              <a:t> Latihan </a:t>
            </a:r>
            <a:r>
              <a:rPr lang="en-US" dirty="0" err="1"/>
              <a:t>tidak</a:t>
            </a:r>
            <a:r>
              <a:rPr lang="en-US" dirty="0"/>
              <a:t> </a:t>
            </a:r>
            <a:r>
              <a:rPr lang="en-US" dirty="0" err="1"/>
              <a:t>bisa</a:t>
            </a:r>
            <a:r>
              <a:rPr lang="en-US" dirty="0"/>
              <a:t> </a:t>
            </a:r>
            <a:r>
              <a:rPr lang="en-US" dirty="0" err="1"/>
              <a:t>melaksanakan</a:t>
            </a:r>
            <a:r>
              <a:rPr lang="en-US" dirty="0"/>
              <a:t> </a:t>
            </a:r>
            <a:r>
              <a:rPr lang="en-US" dirty="0" err="1"/>
              <a:t>secara</a:t>
            </a:r>
            <a:r>
              <a:rPr lang="en-US" dirty="0"/>
              <a:t> </a:t>
            </a:r>
            <a:r>
              <a:rPr lang="en-US" dirty="0" err="1"/>
              <a:t>maksimal</a:t>
            </a:r>
            <a:r>
              <a:rPr lang="en-US" dirty="0"/>
              <a:t> </a:t>
            </a:r>
            <a:r>
              <a:rPr lang="en-US" dirty="0" err="1"/>
              <a:t>krn</a:t>
            </a:r>
            <a:r>
              <a:rPr lang="en-US" dirty="0"/>
              <a:t> </a:t>
            </a:r>
            <a:r>
              <a:rPr lang="en-US" dirty="0" err="1"/>
              <a:t>tdk</a:t>
            </a:r>
            <a:r>
              <a:rPr lang="en-US" dirty="0"/>
              <a:t> </a:t>
            </a:r>
            <a:r>
              <a:rPr lang="en-US" dirty="0" err="1"/>
              <a:t>ada</a:t>
            </a:r>
            <a:r>
              <a:rPr lang="en-US" dirty="0"/>
              <a:t> Latihan </a:t>
            </a:r>
            <a:r>
              <a:rPr lang="en-US" dirty="0" err="1"/>
              <a:t>sebelumnya</a:t>
            </a:r>
            <a:r>
              <a:rPr lang="en-US" dirty="0"/>
              <a:t>.</a:t>
            </a:r>
            <a:endParaRPr lang="en-ID" dirty="0"/>
          </a:p>
        </p:txBody>
      </p:sp>
    </p:spTree>
    <p:extLst>
      <p:ext uri="{BB962C8B-B14F-4D97-AF65-F5344CB8AC3E}">
        <p14:creationId xmlns:p14="http://schemas.microsoft.com/office/powerpoint/2010/main" val="1924162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4CD4B-B811-429F-BD95-27DD712C5202}"/>
              </a:ext>
            </a:extLst>
          </p:cNvPr>
          <p:cNvSpPr>
            <a:spLocks noGrp="1"/>
          </p:cNvSpPr>
          <p:nvPr>
            <p:ph type="title"/>
          </p:nvPr>
        </p:nvSpPr>
        <p:spPr/>
        <p:txBody>
          <a:bodyPr>
            <a:normAutofit/>
          </a:bodyPr>
          <a:lstStyle/>
          <a:p>
            <a:r>
              <a:rPr lang="en-US" dirty="0" err="1"/>
              <a:t>Mengapa</a:t>
            </a:r>
            <a:r>
              <a:rPr lang="en-US" dirty="0"/>
              <a:t> Kita </a:t>
            </a:r>
            <a:r>
              <a:rPr lang="en-US" dirty="0" err="1"/>
              <a:t>Mengacu</a:t>
            </a:r>
            <a:r>
              <a:rPr lang="en-US" dirty="0"/>
              <a:t> pada </a:t>
            </a:r>
            <a:r>
              <a:rPr lang="en-US" dirty="0" err="1"/>
              <a:t>Praktik</a:t>
            </a:r>
            <a:r>
              <a:rPr lang="en-US" dirty="0"/>
              <a:t> </a:t>
            </a:r>
            <a:r>
              <a:rPr lang="en-US" dirty="0" err="1"/>
              <a:t>atau</a:t>
            </a:r>
            <a:r>
              <a:rPr lang="en-US" dirty="0"/>
              <a:t> </a:t>
            </a:r>
            <a:r>
              <a:rPr lang="en-US" dirty="0" err="1"/>
              <a:t>Pengalaman</a:t>
            </a:r>
            <a:r>
              <a:rPr lang="en-US" dirty="0"/>
              <a:t>?</a:t>
            </a:r>
            <a:endParaRPr lang="en-ID" dirty="0"/>
          </a:p>
        </p:txBody>
      </p:sp>
      <p:sp>
        <p:nvSpPr>
          <p:cNvPr id="3" name="Content Placeholder 2">
            <a:extLst>
              <a:ext uri="{FF2B5EF4-FFF2-40B4-BE49-F238E27FC236}">
                <a16:creationId xmlns:a16="http://schemas.microsoft.com/office/drawing/2014/main" id="{A0917214-4D49-49D6-BE8A-85F0631CF210}"/>
              </a:ext>
            </a:extLst>
          </p:cNvPr>
          <p:cNvSpPr>
            <a:spLocks noGrp="1"/>
          </p:cNvSpPr>
          <p:nvPr>
            <p:ph idx="1"/>
          </p:nvPr>
        </p:nvSpPr>
        <p:spPr/>
        <p:txBody>
          <a:bodyPr>
            <a:normAutofit/>
          </a:bodyPr>
          <a:lstStyle/>
          <a:p>
            <a:r>
              <a:rPr lang="en-US" dirty="0"/>
              <a:t>Ada </a:t>
            </a:r>
            <a:r>
              <a:rPr lang="en-US" dirty="0" err="1"/>
              <a:t>perilaku</a:t>
            </a:r>
            <a:r>
              <a:rPr lang="en-US" dirty="0"/>
              <a:t> yang </a:t>
            </a:r>
            <a:r>
              <a:rPr lang="en-US" dirty="0" err="1"/>
              <a:t>tidak</a:t>
            </a:r>
            <a:r>
              <a:rPr lang="en-US" dirty="0"/>
              <a:t> </a:t>
            </a:r>
            <a:r>
              <a:rPr lang="en-US" dirty="0" err="1"/>
              <a:t>dipelajari</a:t>
            </a:r>
            <a:r>
              <a:rPr lang="en-US" dirty="0"/>
              <a:t> yang </a:t>
            </a:r>
            <a:r>
              <a:rPr lang="en-US" dirty="0" err="1"/>
              <a:t>disebut</a:t>
            </a:r>
            <a:r>
              <a:rPr lang="en-US" dirty="0"/>
              <a:t> reflex </a:t>
            </a:r>
            <a:r>
              <a:rPr lang="en-US" dirty="0" err="1"/>
              <a:t>sebagai</a:t>
            </a:r>
            <a:r>
              <a:rPr lang="en-US" dirty="0"/>
              <a:t> </a:t>
            </a:r>
            <a:r>
              <a:rPr lang="en-US" dirty="0" err="1"/>
              <a:t>respon</a:t>
            </a:r>
            <a:r>
              <a:rPr lang="en-US" dirty="0"/>
              <a:t> yang </a:t>
            </a:r>
            <a:r>
              <a:rPr lang="en-US" dirty="0" err="1"/>
              <a:t>tak</a:t>
            </a:r>
            <a:r>
              <a:rPr lang="en-US" dirty="0"/>
              <a:t> </a:t>
            </a:r>
            <a:r>
              <a:rPr lang="en-US" dirty="0" err="1"/>
              <a:t>dipelajari</a:t>
            </a:r>
            <a:r>
              <a:rPr lang="en-US" dirty="0"/>
              <a:t>.</a:t>
            </a:r>
          </a:p>
          <a:p>
            <a:r>
              <a:rPr lang="en-US" dirty="0" err="1"/>
              <a:t>Sehingga</a:t>
            </a:r>
            <a:r>
              <a:rPr lang="en-US" dirty="0"/>
              <a:t> </a:t>
            </a:r>
            <a:r>
              <a:rPr lang="en-US" dirty="0" err="1"/>
              <a:t>kebiasaan</a:t>
            </a:r>
            <a:r>
              <a:rPr lang="en-US" dirty="0"/>
              <a:t> </a:t>
            </a:r>
            <a:r>
              <a:rPr lang="en-US" dirty="0" err="1"/>
              <a:t>mengikuti</a:t>
            </a:r>
            <a:r>
              <a:rPr lang="en-US" dirty="0"/>
              <a:t> </a:t>
            </a:r>
            <a:r>
              <a:rPr lang="en-US" dirty="0" err="1"/>
              <a:t>suatu</a:t>
            </a:r>
            <a:r>
              <a:rPr lang="en-US" dirty="0"/>
              <a:t> </a:t>
            </a:r>
            <a:r>
              <a:rPr lang="en-US" dirty="0" err="1"/>
              <a:t>objek</a:t>
            </a:r>
            <a:r>
              <a:rPr lang="en-US" dirty="0"/>
              <a:t> </a:t>
            </a:r>
            <a:r>
              <a:rPr lang="en-US" dirty="0" err="1"/>
              <a:t>tampaknya</a:t>
            </a:r>
            <a:r>
              <a:rPr lang="en-US" dirty="0"/>
              <a:t> </a:t>
            </a:r>
            <a:r>
              <a:rPr lang="en-US" dirty="0" err="1"/>
              <a:t>tidak</a:t>
            </a:r>
            <a:r>
              <a:rPr lang="en-US" dirty="0"/>
              <a:t> </a:t>
            </a:r>
            <a:r>
              <a:rPr lang="en-US" dirty="0" err="1"/>
              <a:t>terbentuk</a:t>
            </a:r>
            <a:r>
              <a:rPr lang="en-US" dirty="0"/>
              <a:t> </a:t>
            </a:r>
            <a:r>
              <a:rPr lang="en-US" dirty="0" err="1"/>
              <a:t>melalui</a:t>
            </a:r>
            <a:r>
              <a:rPr lang="en-US" dirty="0"/>
              <a:t> Latihan </a:t>
            </a:r>
            <a:r>
              <a:rPr lang="en-US" dirty="0" err="1"/>
              <a:t>berkali</a:t>
            </a:r>
            <a:r>
              <a:rPr lang="en-US" dirty="0"/>
              <a:t>=kali. </a:t>
            </a:r>
            <a:r>
              <a:rPr lang="en-US" dirty="0" err="1"/>
              <a:t>Namun</a:t>
            </a:r>
            <a:r>
              <a:rPr lang="en-US" dirty="0"/>
              <a:t> </a:t>
            </a:r>
            <a:r>
              <a:rPr lang="en-US" dirty="0" err="1"/>
              <a:t>kebisaan</a:t>
            </a:r>
            <a:r>
              <a:rPr lang="en-US" dirty="0"/>
              <a:t> </a:t>
            </a:r>
            <a:r>
              <a:rPr lang="en-US" dirty="0" err="1"/>
              <a:t>tampaknya</a:t>
            </a:r>
            <a:r>
              <a:rPr lang="en-US" dirty="0"/>
              <a:t> </a:t>
            </a:r>
            <a:r>
              <a:rPr lang="en-US" dirty="0" err="1"/>
              <a:t>dipelajari</a:t>
            </a:r>
            <a:r>
              <a:rPr lang="en-US" dirty="0"/>
              <a:t> </a:t>
            </a:r>
            <a:r>
              <a:rPr lang="en-US" dirty="0" err="1"/>
              <a:t>secara</a:t>
            </a:r>
            <a:r>
              <a:rPr lang="en-US" dirty="0"/>
              <a:t> </a:t>
            </a:r>
            <a:r>
              <a:rPr lang="en-US" dirty="0" err="1"/>
              <a:t>sempurna</a:t>
            </a:r>
            <a:r>
              <a:rPr lang="en-US" dirty="0"/>
              <a:t> </a:t>
            </a:r>
            <a:r>
              <a:rPr lang="en-US" dirty="0" err="1"/>
              <a:t>dalam</a:t>
            </a:r>
            <a:r>
              <a:rPr lang="en-US" dirty="0"/>
              <a:t> </a:t>
            </a:r>
            <a:r>
              <a:rPr lang="en-US" dirty="0" err="1"/>
              <a:t>suatu</a:t>
            </a:r>
            <a:r>
              <a:rPr lang="en-US" dirty="0"/>
              <a:t> kali Latihan </a:t>
            </a:r>
            <a:r>
              <a:rPr lang="en-US" dirty="0" err="1"/>
              <a:t>atau</a:t>
            </a:r>
            <a:r>
              <a:rPr lang="en-US" dirty="0"/>
              <a:t> </a:t>
            </a:r>
            <a:r>
              <a:rPr lang="en-US" dirty="0" err="1"/>
              <a:t>percobaan</a:t>
            </a:r>
            <a:r>
              <a:rPr lang="en-US" dirty="0"/>
              <a:t>.</a:t>
            </a:r>
          </a:p>
          <a:p>
            <a:r>
              <a:rPr lang="en-US" dirty="0" err="1"/>
              <a:t>Perubahan</a:t>
            </a:r>
            <a:r>
              <a:rPr lang="en-US" dirty="0"/>
              <a:t> </a:t>
            </a:r>
            <a:r>
              <a:rPr lang="en-US" dirty="0" err="1"/>
              <a:t>perilaku</a:t>
            </a:r>
            <a:r>
              <a:rPr lang="en-US" dirty="0"/>
              <a:t> </a:t>
            </a:r>
            <a:r>
              <a:rPr lang="en-US" dirty="0" err="1"/>
              <a:t>bisa</a:t>
            </a:r>
            <a:r>
              <a:rPr lang="en-US" dirty="0"/>
              <a:t> </a:t>
            </a:r>
            <a:r>
              <a:rPr lang="en-US" dirty="0" err="1"/>
              <a:t>dikatakan</a:t>
            </a:r>
            <a:r>
              <a:rPr lang="en-US" dirty="0"/>
              <a:t> </a:t>
            </a:r>
            <a:r>
              <a:rPr lang="en-US" dirty="0" err="1"/>
              <a:t>berkaitan</a:t>
            </a:r>
            <a:r>
              <a:rPr lang="en-US" dirty="0"/>
              <a:t> </a:t>
            </a:r>
            <a:r>
              <a:rPr lang="en-US" dirty="0" err="1"/>
              <a:t>dengan</a:t>
            </a:r>
            <a:r>
              <a:rPr lang="en-US" dirty="0"/>
              <a:t> proses </a:t>
            </a:r>
            <a:r>
              <a:rPr lang="en-US" dirty="0" err="1"/>
              <a:t>belajar</a:t>
            </a:r>
            <a:r>
              <a:rPr lang="en-US" dirty="0"/>
              <a:t>, </a:t>
            </a:r>
            <a:r>
              <a:rPr lang="en-US" dirty="0" err="1"/>
              <a:t>perubahan</a:t>
            </a:r>
            <a:r>
              <a:rPr lang="en-US" dirty="0"/>
              <a:t> </a:t>
            </a:r>
            <a:r>
              <a:rPr lang="en-US" dirty="0" err="1"/>
              <a:t>itu</a:t>
            </a:r>
            <a:r>
              <a:rPr lang="en-US" dirty="0"/>
              <a:t> </a:t>
            </a:r>
            <a:r>
              <a:rPr lang="en-US" dirty="0" err="1"/>
              <a:t>harus</a:t>
            </a:r>
            <a:r>
              <a:rPr lang="en-US" dirty="0"/>
              <a:t> relative </a:t>
            </a:r>
            <a:r>
              <a:rPr lang="en-US" dirty="0" err="1"/>
              <a:t>permanen</a:t>
            </a:r>
            <a:r>
              <a:rPr lang="en-US" dirty="0"/>
              <a:t> dan </a:t>
            </a:r>
            <a:r>
              <a:rPr lang="en-US" dirty="0" err="1"/>
              <a:t>harus</a:t>
            </a:r>
            <a:r>
              <a:rPr lang="en-US" dirty="0"/>
              <a:t> </a:t>
            </a:r>
            <a:r>
              <a:rPr lang="en-US" dirty="0" err="1"/>
              <a:t>berasal</a:t>
            </a:r>
            <a:r>
              <a:rPr lang="en-US" dirty="0"/>
              <a:t> </a:t>
            </a:r>
            <a:r>
              <a:rPr lang="en-US" dirty="0" err="1"/>
              <a:t>dari</a:t>
            </a:r>
            <a:r>
              <a:rPr lang="en-US" dirty="0"/>
              <a:t> </a:t>
            </a:r>
            <a:r>
              <a:rPr lang="en-US" dirty="0" err="1"/>
              <a:t>pengalaman</a:t>
            </a:r>
            <a:r>
              <a:rPr lang="en-US" dirty="0"/>
              <a:t>. </a:t>
            </a:r>
            <a:endParaRPr lang="en-ID" dirty="0"/>
          </a:p>
        </p:txBody>
      </p:sp>
    </p:spTree>
    <p:extLst>
      <p:ext uri="{BB962C8B-B14F-4D97-AF65-F5344CB8AC3E}">
        <p14:creationId xmlns:p14="http://schemas.microsoft.com/office/powerpoint/2010/main" val="2895755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21B54-5793-4655-AC6F-E4685760A1B0}"/>
              </a:ext>
            </a:extLst>
          </p:cNvPr>
          <p:cNvSpPr>
            <a:spLocks noGrp="1"/>
          </p:cNvSpPr>
          <p:nvPr>
            <p:ph type="title"/>
          </p:nvPr>
        </p:nvSpPr>
        <p:spPr/>
        <p:txBody>
          <a:bodyPr>
            <a:normAutofit/>
          </a:bodyPr>
          <a:lstStyle/>
          <a:p>
            <a:r>
              <a:rPr lang="en-US" dirty="0" err="1"/>
              <a:t>apakah</a:t>
            </a:r>
            <a:r>
              <a:rPr lang="en-US" dirty="0"/>
              <a:t> </a:t>
            </a:r>
            <a:r>
              <a:rPr lang="en-US" dirty="0" err="1"/>
              <a:t>Belajar</a:t>
            </a:r>
            <a:r>
              <a:rPr lang="en-US" dirty="0"/>
              <a:t> </a:t>
            </a:r>
            <a:r>
              <a:rPr lang="en-US" dirty="0" err="1"/>
              <a:t>Berasal</a:t>
            </a:r>
            <a:r>
              <a:rPr lang="en-US" dirty="0"/>
              <a:t> </a:t>
            </a:r>
            <a:r>
              <a:rPr lang="en-US" dirty="0" err="1"/>
              <a:t>dari</a:t>
            </a:r>
            <a:r>
              <a:rPr lang="en-US" dirty="0"/>
              <a:t> </a:t>
            </a:r>
            <a:r>
              <a:rPr lang="en-US" dirty="0" err="1"/>
              <a:t>Jenis</a:t>
            </a:r>
            <a:r>
              <a:rPr lang="en-US" dirty="0"/>
              <a:t> </a:t>
            </a:r>
            <a:r>
              <a:rPr lang="en-US" dirty="0" err="1"/>
              <a:t>Pengalaman</a:t>
            </a:r>
            <a:r>
              <a:rPr lang="en-US" dirty="0"/>
              <a:t> </a:t>
            </a:r>
            <a:r>
              <a:rPr lang="en-US" dirty="0" err="1"/>
              <a:t>Spesifik</a:t>
            </a:r>
            <a:r>
              <a:rPr lang="en-US" dirty="0"/>
              <a:t>?</a:t>
            </a:r>
            <a:endParaRPr lang="en-ID" dirty="0"/>
          </a:p>
        </p:txBody>
      </p:sp>
      <p:sp>
        <p:nvSpPr>
          <p:cNvPr id="3" name="Content Placeholder 2">
            <a:extLst>
              <a:ext uri="{FF2B5EF4-FFF2-40B4-BE49-F238E27FC236}">
                <a16:creationId xmlns:a16="http://schemas.microsoft.com/office/drawing/2014/main" id="{5F10DBC3-D48F-4350-A578-8BCA9B5A5FD8}"/>
              </a:ext>
            </a:extLst>
          </p:cNvPr>
          <p:cNvSpPr>
            <a:spLocks noGrp="1"/>
          </p:cNvSpPr>
          <p:nvPr>
            <p:ph idx="1"/>
          </p:nvPr>
        </p:nvSpPr>
        <p:spPr/>
        <p:txBody>
          <a:bodyPr>
            <a:normAutofit/>
          </a:bodyPr>
          <a:lstStyle/>
          <a:p>
            <a:r>
              <a:rPr lang="en-US" dirty="0" err="1"/>
              <a:t>Menurut</a:t>
            </a:r>
            <a:r>
              <a:rPr lang="en-US" dirty="0"/>
              <a:t> Kimble (1961) </a:t>
            </a:r>
            <a:r>
              <a:rPr lang="en-US" dirty="0" err="1"/>
              <a:t>belajar</a:t>
            </a:r>
            <a:r>
              <a:rPr lang="en-US" dirty="0"/>
              <a:t> </a:t>
            </a:r>
            <a:r>
              <a:rPr lang="en-US" dirty="0" err="1"/>
              <a:t>berasal</a:t>
            </a:r>
            <a:r>
              <a:rPr lang="en-US" dirty="0"/>
              <a:t> </a:t>
            </a:r>
            <a:r>
              <a:rPr lang="en-US" dirty="0" err="1"/>
              <a:t>dari</a:t>
            </a:r>
            <a:r>
              <a:rPr lang="en-US" dirty="0"/>
              <a:t> </a:t>
            </a:r>
            <a:r>
              <a:rPr lang="en-US" dirty="0" err="1"/>
              <a:t>praktik</a:t>
            </a:r>
            <a:r>
              <a:rPr lang="en-US" dirty="0"/>
              <a:t> yang </a:t>
            </a:r>
            <a:r>
              <a:rPr lang="en-US" dirty="0" err="1"/>
              <a:t>diperkuat</a:t>
            </a:r>
            <a:r>
              <a:rPr lang="en-US" dirty="0"/>
              <a:t>. </a:t>
            </a:r>
            <a:r>
              <a:rPr lang="en-US" dirty="0" err="1"/>
              <a:t>Sehingga</a:t>
            </a:r>
            <a:r>
              <a:rPr lang="en-US" dirty="0"/>
              <a:t> </a:t>
            </a:r>
            <a:r>
              <a:rPr lang="en-US" dirty="0" err="1"/>
              <a:t>perilaku</a:t>
            </a:r>
            <a:r>
              <a:rPr lang="en-US" dirty="0"/>
              <a:t> yang </a:t>
            </a:r>
            <a:r>
              <a:rPr lang="en-US" dirty="0" err="1"/>
              <a:t>diperkuat</a:t>
            </a:r>
            <a:r>
              <a:rPr lang="en-US" dirty="0"/>
              <a:t> yang </a:t>
            </a:r>
            <a:r>
              <a:rPr lang="en-US" dirty="0" err="1"/>
              <a:t>akan</a:t>
            </a:r>
            <a:r>
              <a:rPr lang="en-US" dirty="0"/>
              <a:t> </a:t>
            </a:r>
            <a:r>
              <a:rPr lang="en-US" dirty="0" err="1"/>
              <a:t>dipelajari</a:t>
            </a:r>
            <a:r>
              <a:rPr lang="en-US" dirty="0"/>
              <a:t>.</a:t>
            </a:r>
          </a:p>
          <a:p>
            <a:r>
              <a:rPr lang="en-US" dirty="0" err="1"/>
              <a:t>Definisi</a:t>
            </a:r>
            <a:r>
              <a:rPr lang="en-US" dirty="0"/>
              <a:t> </a:t>
            </a:r>
            <a:r>
              <a:rPr lang="en-US" dirty="0" err="1"/>
              <a:t>belajar</a:t>
            </a:r>
            <a:r>
              <a:rPr lang="en-US" dirty="0"/>
              <a:t> </a:t>
            </a:r>
            <a:r>
              <a:rPr lang="en-US" dirty="0" err="1"/>
              <a:t>menurut</a:t>
            </a:r>
            <a:r>
              <a:rPr lang="en-US" dirty="0"/>
              <a:t> Kimble. </a:t>
            </a:r>
            <a:r>
              <a:rPr lang="en-US" dirty="0" err="1"/>
              <a:t>Belajar</a:t>
            </a:r>
            <a:r>
              <a:rPr lang="en-US" dirty="0"/>
              <a:t> </a:t>
            </a:r>
            <a:r>
              <a:rPr lang="en-US" dirty="0" err="1"/>
              <a:t>adalah</a:t>
            </a:r>
            <a:r>
              <a:rPr lang="en-US" dirty="0"/>
              <a:t> </a:t>
            </a:r>
            <a:r>
              <a:rPr lang="en-US" dirty="0" err="1"/>
              <a:t>perubahan</a:t>
            </a:r>
            <a:r>
              <a:rPr lang="en-US" dirty="0"/>
              <a:t> </a:t>
            </a:r>
            <a:r>
              <a:rPr lang="en-US" dirty="0" err="1"/>
              <a:t>perilaku</a:t>
            </a:r>
            <a:r>
              <a:rPr lang="en-US" dirty="0"/>
              <a:t> </a:t>
            </a:r>
            <a:r>
              <a:rPr lang="en-US" dirty="0" err="1"/>
              <a:t>atau</a:t>
            </a:r>
            <a:r>
              <a:rPr lang="en-US" dirty="0"/>
              <a:t> </a:t>
            </a:r>
            <a:r>
              <a:rPr lang="en-US" dirty="0" err="1"/>
              <a:t>potensi</a:t>
            </a:r>
            <a:r>
              <a:rPr lang="en-US" dirty="0"/>
              <a:t> </a:t>
            </a:r>
            <a:r>
              <a:rPr lang="en-US" dirty="0" err="1"/>
              <a:t>perilaku</a:t>
            </a:r>
            <a:r>
              <a:rPr lang="en-US" dirty="0"/>
              <a:t> yang relative </a:t>
            </a:r>
            <a:r>
              <a:rPr lang="en-US" dirty="0" err="1"/>
              <a:t>permanen</a:t>
            </a:r>
            <a:r>
              <a:rPr lang="en-US" dirty="0"/>
              <a:t> yang </a:t>
            </a:r>
            <a:r>
              <a:rPr lang="en-US" dirty="0" err="1"/>
              <a:t>berasal</a:t>
            </a:r>
            <a:r>
              <a:rPr lang="en-US" dirty="0"/>
              <a:t> </a:t>
            </a:r>
            <a:r>
              <a:rPr lang="en-US" dirty="0" err="1"/>
              <a:t>dari</a:t>
            </a:r>
            <a:r>
              <a:rPr lang="en-US" dirty="0"/>
              <a:t> </a:t>
            </a:r>
            <a:r>
              <a:rPr lang="en-US" dirty="0" err="1"/>
              <a:t>pengalaman</a:t>
            </a:r>
            <a:r>
              <a:rPr lang="en-US" dirty="0"/>
              <a:t> dan </a:t>
            </a:r>
            <a:r>
              <a:rPr lang="en-US" dirty="0" err="1"/>
              <a:t>tidak</a:t>
            </a:r>
            <a:r>
              <a:rPr lang="en-US" dirty="0"/>
              <a:t> </a:t>
            </a:r>
            <a:r>
              <a:rPr lang="en-US" dirty="0" err="1"/>
              <a:t>bisa</a:t>
            </a:r>
            <a:r>
              <a:rPr lang="en-US" dirty="0"/>
              <a:t> </a:t>
            </a:r>
            <a:r>
              <a:rPr lang="en-US" dirty="0" err="1"/>
              <a:t>dinisbahkan</a:t>
            </a:r>
            <a:r>
              <a:rPr lang="en-US" dirty="0"/>
              <a:t> </a:t>
            </a:r>
            <a:r>
              <a:rPr lang="en-US" dirty="0" err="1"/>
              <a:t>ke</a:t>
            </a:r>
            <a:r>
              <a:rPr lang="en-US" dirty="0"/>
              <a:t> temporary  body states (</a:t>
            </a:r>
            <a:r>
              <a:rPr lang="en-US" dirty="0" err="1"/>
              <a:t>keadaan</a:t>
            </a:r>
            <a:r>
              <a:rPr lang="en-US" dirty="0"/>
              <a:t> </a:t>
            </a:r>
            <a:r>
              <a:rPr lang="en-US" dirty="0" err="1"/>
              <a:t>tubuh</a:t>
            </a:r>
            <a:r>
              <a:rPr lang="en-US" dirty="0"/>
              <a:t> </a:t>
            </a:r>
            <a:r>
              <a:rPr lang="en-US" dirty="0" err="1"/>
              <a:t>temporer</a:t>
            </a:r>
            <a:r>
              <a:rPr lang="en-US" dirty="0"/>
              <a:t>) </a:t>
            </a:r>
            <a:r>
              <a:rPr lang="en-US" dirty="0" err="1"/>
              <a:t>seperti</a:t>
            </a:r>
            <a:r>
              <a:rPr lang="en-US" dirty="0"/>
              <a:t> </a:t>
            </a:r>
            <a:r>
              <a:rPr lang="en-US" dirty="0" err="1"/>
              <a:t>keaadaan</a:t>
            </a:r>
            <a:r>
              <a:rPr lang="en-US" dirty="0"/>
              <a:t> yang </a:t>
            </a:r>
            <a:r>
              <a:rPr lang="en-US" dirty="0" err="1"/>
              <a:t>disebabkan</a:t>
            </a:r>
            <a:r>
              <a:rPr lang="en-US" dirty="0"/>
              <a:t> </a:t>
            </a:r>
            <a:r>
              <a:rPr lang="en-US" dirty="0" err="1"/>
              <a:t>sakit</a:t>
            </a:r>
            <a:r>
              <a:rPr lang="en-US" dirty="0"/>
              <a:t>, </a:t>
            </a:r>
            <a:r>
              <a:rPr lang="en-US" dirty="0" err="1"/>
              <a:t>keletihan</a:t>
            </a:r>
            <a:r>
              <a:rPr lang="en-US" dirty="0"/>
              <a:t> </a:t>
            </a:r>
            <a:r>
              <a:rPr lang="en-US" dirty="0" err="1"/>
              <a:t>atau</a:t>
            </a:r>
            <a:r>
              <a:rPr lang="en-US" dirty="0"/>
              <a:t> </a:t>
            </a:r>
            <a:r>
              <a:rPr lang="en-US" dirty="0" err="1"/>
              <a:t>obat-obatan</a:t>
            </a:r>
            <a:r>
              <a:rPr lang="en-US" dirty="0"/>
              <a:t>. </a:t>
            </a:r>
            <a:endParaRPr lang="en-ID" dirty="0"/>
          </a:p>
        </p:txBody>
      </p:sp>
    </p:spTree>
    <p:extLst>
      <p:ext uri="{BB962C8B-B14F-4D97-AF65-F5344CB8AC3E}">
        <p14:creationId xmlns:p14="http://schemas.microsoft.com/office/powerpoint/2010/main" val="820988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D" dirty="0" err="1"/>
              <a:t>Lanjut</a:t>
            </a:r>
            <a:r>
              <a:rPr lang="en-ID" dirty="0"/>
              <a:t>…</a:t>
            </a:r>
            <a:endParaRPr lang="en-US" dirty="0"/>
          </a:p>
        </p:txBody>
      </p:sp>
      <p:sp>
        <p:nvSpPr>
          <p:cNvPr id="3" name="Content Placeholder 2"/>
          <p:cNvSpPr>
            <a:spLocks noGrp="1"/>
          </p:cNvSpPr>
          <p:nvPr>
            <p:ph idx="1"/>
          </p:nvPr>
        </p:nvSpPr>
        <p:spPr/>
        <p:txBody>
          <a:bodyPr/>
          <a:lstStyle/>
          <a:p>
            <a:r>
              <a:rPr lang="en-ID" dirty="0" err="1"/>
              <a:t>Menurut</a:t>
            </a:r>
            <a:r>
              <a:rPr lang="en-ID" dirty="0"/>
              <a:t> </a:t>
            </a:r>
            <a:r>
              <a:rPr lang="en-ID" dirty="0" err="1"/>
              <a:t>Caplin</a:t>
            </a:r>
            <a:r>
              <a:rPr lang="en-ID" dirty="0"/>
              <a:t> (1972), proses </a:t>
            </a:r>
            <a:r>
              <a:rPr lang="en-ID" dirty="0" err="1"/>
              <a:t>merupakan</a:t>
            </a:r>
            <a:r>
              <a:rPr lang="en-ID" dirty="0"/>
              <a:t>  </a:t>
            </a:r>
            <a:r>
              <a:rPr lang="en-ID" dirty="0" err="1"/>
              <a:t>suatu</a:t>
            </a:r>
            <a:r>
              <a:rPr lang="en-ID" dirty="0"/>
              <a:t> </a:t>
            </a:r>
            <a:r>
              <a:rPr lang="en-ID" dirty="0" err="1"/>
              <a:t>perubahan</a:t>
            </a:r>
            <a:r>
              <a:rPr lang="en-ID" dirty="0"/>
              <a:t> </a:t>
            </a:r>
            <a:r>
              <a:rPr lang="en-ID" dirty="0" err="1"/>
              <a:t>khusus</a:t>
            </a:r>
            <a:r>
              <a:rPr lang="en-ID" dirty="0"/>
              <a:t> yang </a:t>
            </a:r>
            <a:r>
              <a:rPr lang="en-ID" dirty="0" err="1"/>
              <a:t>menyangkut</a:t>
            </a:r>
            <a:r>
              <a:rPr lang="en-ID" dirty="0"/>
              <a:t> </a:t>
            </a:r>
            <a:r>
              <a:rPr lang="en-ID" dirty="0" err="1"/>
              <a:t>perubahan</a:t>
            </a:r>
            <a:r>
              <a:rPr lang="en-ID" dirty="0"/>
              <a:t> </a:t>
            </a:r>
            <a:r>
              <a:rPr lang="en-ID" dirty="0" err="1"/>
              <a:t>tingkah</a:t>
            </a:r>
            <a:r>
              <a:rPr lang="en-ID" dirty="0"/>
              <a:t> </a:t>
            </a:r>
            <a:r>
              <a:rPr lang="en-ID" dirty="0" err="1"/>
              <a:t>laku</a:t>
            </a:r>
            <a:r>
              <a:rPr lang="en-ID" dirty="0"/>
              <a:t>  </a:t>
            </a:r>
            <a:r>
              <a:rPr lang="en-ID" dirty="0" err="1"/>
              <a:t>atau</a:t>
            </a:r>
            <a:r>
              <a:rPr lang="en-ID" dirty="0"/>
              <a:t> </a:t>
            </a:r>
            <a:r>
              <a:rPr lang="en-ID" dirty="0" err="1"/>
              <a:t>perubahan</a:t>
            </a:r>
            <a:r>
              <a:rPr lang="en-ID" dirty="0"/>
              <a:t> </a:t>
            </a:r>
            <a:r>
              <a:rPr lang="en-ID" dirty="0" err="1"/>
              <a:t>psikologis</a:t>
            </a:r>
            <a:r>
              <a:rPr lang="en-ID" dirty="0"/>
              <a:t>).</a:t>
            </a:r>
          </a:p>
          <a:p>
            <a:r>
              <a:rPr lang="en-ID" dirty="0" err="1"/>
              <a:t>Jadi</a:t>
            </a:r>
            <a:r>
              <a:rPr lang="en-ID" dirty="0"/>
              <a:t> </a:t>
            </a:r>
            <a:r>
              <a:rPr lang="en-ID" dirty="0" err="1"/>
              <a:t>pengertian</a:t>
            </a:r>
            <a:r>
              <a:rPr lang="en-ID" dirty="0"/>
              <a:t> proses </a:t>
            </a:r>
            <a:r>
              <a:rPr lang="en-ID" dirty="0" err="1"/>
              <a:t>belajar</a:t>
            </a:r>
            <a:r>
              <a:rPr lang="en-ID" dirty="0"/>
              <a:t> </a:t>
            </a:r>
            <a:r>
              <a:rPr lang="en-ID" dirty="0" err="1"/>
              <a:t>adalah</a:t>
            </a:r>
            <a:r>
              <a:rPr lang="en-ID" dirty="0"/>
              <a:t> </a:t>
            </a:r>
            <a:r>
              <a:rPr lang="en-ID" dirty="0" err="1"/>
              <a:t>sebagai</a:t>
            </a:r>
            <a:r>
              <a:rPr lang="en-ID" dirty="0"/>
              <a:t> </a:t>
            </a:r>
            <a:r>
              <a:rPr lang="en-ID" dirty="0" err="1"/>
              <a:t>tahapan</a:t>
            </a:r>
            <a:r>
              <a:rPr lang="en-ID" dirty="0"/>
              <a:t> </a:t>
            </a:r>
            <a:r>
              <a:rPr lang="en-ID" dirty="0" err="1"/>
              <a:t>perubahan</a:t>
            </a:r>
            <a:r>
              <a:rPr lang="en-ID" dirty="0"/>
              <a:t> </a:t>
            </a:r>
            <a:r>
              <a:rPr lang="en-ID" dirty="0" err="1"/>
              <a:t>perilaku</a:t>
            </a:r>
            <a:r>
              <a:rPr lang="en-ID" dirty="0"/>
              <a:t> </a:t>
            </a:r>
            <a:r>
              <a:rPr lang="en-ID" dirty="0" err="1"/>
              <a:t>kognitif</a:t>
            </a:r>
            <a:r>
              <a:rPr lang="en-ID" dirty="0"/>
              <a:t>, </a:t>
            </a:r>
            <a:r>
              <a:rPr lang="en-ID" dirty="0" err="1"/>
              <a:t>afektif</a:t>
            </a:r>
            <a:r>
              <a:rPr lang="en-ID" dirty="0"/>
              <a:t>, </a:t>
            </a:r>
            <a:r>
              <a:rPr lang="en-ID" dirty="0" err="1"/>
              <a:t>dan</a:t>
            </a:r>
            <a:r>
              <a:rPr lang="en-ID" dirty="0"/>
              <a:t> </a:t>
            </a:r>
            <a:r>
              <a:rPr lang="en-ID" dirty="0" err="1"/>
              <a:t>psikomotorik</a:t>
            </a:r>
            <a:r>
              <a:rPr lang="en-ID" dirty="0"/>
              <a:t> yang </a:t>
            </a:r>
            <a:r>
              <a:rPr lang="en-ID" dirty="0" err="1"/>
              <a:t>terjadi</a:t>
            </a:r>
            <a:r>
              <a:rPr lang="en-ID" dirty="0"/>
              <a:t> </a:t>
            </a:r>
            <a:r>
              <a:rPr lang="en-ID" dirty="0" err="1"/>
              <a:t>dalam</a:t>
            </a:r>
            <a:r>
              <a:rPr lang="en-ID" dirty="0"/>
              <a:t> </a:t>
            </a:r>
            <a:r>
              <a:rPr lang="en-ID" dirty="0" err="1"/>
              <a:t>diri</a:t>
            </a:r>
            <a:r>
              <a:rPr lang="en-ID" dirty="0"/>
              <a:t> </a:t>
            </a:r>
            <a:r>
              <a:rPr lang="en-ID" dirty="0" err="1"/>
              <a:t>seseorang</a:t>
            </a:r>
            <a:r>
              <a:rPr lang="en-ID" dirty="0"/>
              <a:t> yang </a:t>
            </a:r>
            <a:r>
              <a:rPr lang="en-ID" dirty="0" err="1"/>
              <a:t>berkaiatan</a:t>
            </a:r>
            <a:r>
              <a:rPr lang="en-ID" dirty="0"/>
              <a:t> </a:t>
            </a:r>
            <a:r>
              <a:rPr lang="en-ID" dirty="0" err="1"/>
              <a:t>pola</a:t>
            </a:r>
            <a:r>
              <a:rPr lang="en-ID" dirty="0"/>
              <a:t> </a:t>
            </a:r>
            <a:r>
              <a:rPr lang="en-ID" dirty="0" err="1"/>
              <a:t>perubahan</a:t>
            </a:r>
            <a:r>
              <a:rPr lang="en-ID" dirty="0"/>
              <a:t> </a:t>
            </a:r>
            <a:r>
              <a:rPr lang="en-ID" dirty="0" err="1"/>
              <a:t>perilaku</a:t>
            </a:r>
            <a:r>
              <a:rPr lang="en-ID" dirty="0"/>
              <a:t> yang </a:t>
            </a:r>
            <a:r>
              <a:rPr lang="en-ID" dirty="0" err="1"/>
              <a:t>positif</a:t>
            </a:r>
            <a:r>
              <a:rPr lang="en-ID" dirty="0"/>
              <a:t> </a:t>
            </a:r>
            <a:r>
              <a:rPr lang="en-ID" dirty="0" err="1"/>
              <a:t>atau</a:t>
            </a:r>
            <a:r>
              <a:rPr lang="en-ID" dirty="0"/>
              <a:t> yang </a:t>
            </a:r>
            <a:r>
              <a:rPr lang="en-ID" dirty="0" err="1"/>
              <a:t>lebih</a:t>
            </a:r>
            <a:r>
              <a:rPr lang="en-ID" dirty="0"/>
              <a:t> </a:t>
            </a:r>
            <a:r>
              <a:rPr lang="en-ID" dirty="0" err="1"/>
              <a:t>baik</a:t>
            </a:r>
            <a:r>
              <a:rPr lang="en-ID" dirty="0"/>
              <a:t>. </a:t>
            </a:r>
            <a:endParaRPr lang="en-US" dirty="0"/>
          </a:p>
          <a:p>
            <a:endParaRPr lang="en-US" dirty="0"/>
          </a:p>
        </p:txBody>
      </p:sp>
    </p:spTree>
    <p:extLst>
      <p:ext uri="{BB962C8B-B14F-4D97-AF65-F5344CB8AC3E}">
        <p14:creationId xmlns:p14="http://schemas.microsoft.com/office/powerpoint/2010/main" val="3658223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Psikologi dan Pembelajaran</a:t>
            </a:r>
          </a:p>
        </p:txBody>
      </p:sp>
      <p:sp>
        <p:nvSpPr>
          <p:cNvPr id="3" name="Content Placeholder 2"/>
          <p:cNvSpPr>
            <a:spLocks noGrp="1"/>
          </p:cNvSpPr>
          <p:nvPr>
            <p:ph idx="1"/>
          </p:nvPr>
        </p:nvSpPr>
        <p:spPr/>
        <p:txBody>
          <a:bodyPr>
            <a:normAutofit fontScale="85000" lnSpcReduction="10000"/>
          </a:bodyPr>
          <a:lstStyle/>
          <a:p>
            <a:r>
              <a:rPr lang="id-ID" dirty="0"/>
              <a:t>Psikologi dan pemebelajaran merupakan dua istilah yang digunakan dalam dunia pendidikan yang mempunyai arti yang berbeda.</a:t>
            </a:r>
          </a:p>
          <a:p>
            <a:r>
              <a:rPr lang="id-ID" dirty="0"/>
              <a:t>Psikologi berasal dari bahasa Yunani yaitu :</a:t>
            </a:r>
          </a:p>
          <a:p>
            <a:r>
              <a:rPr lang="id-ID" i="1" dirty="0"/>
              <a:t>Psyche</a:t>
            </a:r>
            <a:r>
              <a:rPr lang="id-ID" dirty="0"/>
              <a:t> yang berarti jiwa dan</a:t>
            </a:r>
            <a:r>
              <a:rPr lang="id-ID" i="1" dirty="0"/>
              <a:t> logos </a:t>
            </a:r>
            <a:r>
              <a:rPr lang="id-ID" dirty="0"/>
              <a:t>berarti ilmu.</a:t>
            </a:r>
          </a:p>
          <a:p>
            <a:r>
              <a:rPr lang="id-ID" dirty="0"/>
              <a:t>Jadi secara harfiah psikologi berarti </a:t>
            </a:r>
            <a:r>
              <a:rPr lang="id-ID" b="1" dirty="0"/>
              <a:t>ilmu jiwa</a:t>
            </a:r>
            <a:r>
              <a:rPr lang="id-ID" dirty="0"/>
              <a:t>.</a:t>
            </a:r>
          </a:p>
          <a:p>
            <a:r>
              <a:rPr lang="id-ID" dirty="0"/>
              <a:t>Dari beberapa tokoh pemikir psokologi modern yang mengemukakan definisi psikologi anatara lain :</a:t>
            </a:r>
          </a:p>
          <a:p>
            <a:pPr marL="514350" indent="-514350">
              <a:buAutoNum type="alphaLcPeriod"/>
            </a:pPr>
            <a:r>
              <a:rPr lang="id-ID" dirty="0"/>
              <a:t>Gardner Murphy (1929), psikologi merupakan ilmu yang memepelajari respons yang diberikan oleh makhluk hidup terhadap lingkungannya.</a:t>
            </a:r>
          </a:p>
          <a:p>
            <a:pPr marL="514350" indent="-514350">
              <a:buAutoNum type="alphaLcPeriod"/>
            </a:pPr>
            <a:r>
              <a:rPr lang="id-ID" dirty="0"/>
              <a:t>Clifford T. Morgan (1988), psikologi adalah ilmu yang mempelajari tingkah laku manusia dan hewan.</a:t>
            </a:r>
          </a:p>
          <a:p>
            <a:pPr marL="514350" indent="-514350">
              <a:buNone/>
            </a:pPr>
            <a:endParaRPr lang="id-ID"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Teori Psikologi</a:t>
            </a:r>
          </a:p>
        </p:txBody>
      </p:sp>
      <p:sp>
        <p:nvSpPr>
          <p:cNvPr id="3" name="Content Placeholder 2"/>
          <p:cNvSpPr>
            <a:spLocks noGrp="1"/>
          </p:cNvSpPr>
          <p:nvPr>
            <p:ph idx="1"/>
          </p:nvPr>
        </p:nvSpPr>
        <p:spPr/>
        <p:txBody>
          <a:bodyPr/>
          <a:lstStyle/>
          <a:p>
            <a:pPr>
              <a:buNone/>
            </a:pPr>
            <a:r>
              <a:rPr lang="id-ID" dirty="0"/>
              <a:t>    Dari berbagai  definisi di atas maka dapat disimpulkan bahwa psikologi adalah ilmu pengetahuan yang mempelajari perilaku manusia dalam hubungan dengan lingkungannya (Sarwono).</a:t>
            </a:r>
          </a:p>
          <a:p>
            <a:pPr>
              <a:buNone/>
            </a:pPr>
            <a:endParaRPr lang="id-ID" dirty="0"/>
          </a:p>
          <a:p>
            <a:pPr>
              <a:buNone/>
            </a:pPr>
            <a:endParaRPr lang="id-ID" dirty="0"/>
          </a:p>
          <a:p>
            <a:endParaRPr lang="id-ID"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Pembelajaran</a:t>
            </a:r>
          </a:p>
        </p:txBody>
      </p:sp>
      <p:sp>
        <p:nvSpPr>
          <p:cNvPr id="3" name="Content Placeholder 2"/>
          <p:cNvSpPr>
            <a:spLocks noGrp="1"/>
          </p:cNvSpPr>
          <p:nvPr>
            <p:ph idx="1"/>
          </p:nvPr>
        </p:nvSpPr>
        <p:spPr/>
        <p:txBody>
          <a:bodyPr>
            <a:normAutofit lnSpcReduction="10000"/>
          </a:bodyPr>
          <a:lstStyle/>
          <a:p>
            <a:r>
              <a:rPr lang="id-ID" dirty="0"/>
              <a:t>Istilah pembelajaran (</a:t>
            </a:r>
            <a:r>
              <a:rPr lang="id-ID" i="1" dirty="0"/>
              <a:t>learning)</a:t>
            </a:r>
            <a:r>
              <a:rPr lang="id-ID" dirty="0"/>
              <a:t> di gunakan para psikologi</a:t>
            </a:r>
            <a:r>
              <a:rPr lang="id-ID" i="1" dirty="0"/>
              <a:t> </a:t>
            </a:r>
            <a:r>
              <a:rPr lang="id-ID" dirty="0"/>
              <a:t>dalam pengertian yang lebih umum dibandingkan dengan pengetian populernya (Hill, 2010).</a:t>
            </a:r>
          </a:p>
          <a:p>
            <a:r>
              <a:rPr lang="id-ID" dirty="0"/>
              <a:t>Dalam Kamus Bahasa Indonesia, pembelajaran merupakan proses, cara, perbuatan menjadikan orang atau makhluk hidup belajar.</a:t>
            </a:r>
          </a:p>
          <a:p>
            <a:r>
              <a:rPr lang="id-ID" dirty="0"/>
              <a:t>Dalam psikologi, apa yang dipelajari tidak berarti harus benar atau adaptif (kita bisa mempelajari kebiasaan buruk dan kebiasaan baik), tidak harus dengan sadar atau sengaja (salah satu kelebihan adanya pembimbing bagi kita dalam menguasai keterampilan tertentu adalah karena keberadaannya membuat kita menyadari kesalahan apa yang telah kita pelajari secara tidak sadar.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Lanjut</a:t>
            </a:r>
            <a:r>
              <a:rPr lang="en-US"/>
              <a:t>…</a:t>
            </a:r>
            <a:endParaRPr lang="id-ID"/>
          </a:p>
        </p:txBody>
      </p:sp>
      <p:sp>
        <p:nvSpPr>
          <p:cNvPr id="3" name="Content Placeholder 2"/>
          <p:cNvSpPr>
            <a:spLocks noGrp="1"/>
          </p:cNvSpPr>
          <p:nvPr>
            <p:ph idx="1"/>
          </p:nvPr>
        </p:nvSpPr>
        <p:spPr/>
        <p:txBody>
          <a:bodyPr>
            <a:normAutofit/>
          </a:bodyPr>
          <a:lstStyle/>
          <a:p>
            <a:r>
              <a:rPr lang="id-ID" dirty="0"/>
              <a:t>Pembelajaran merupakan perbuatan yang bertahan lama dalam perilaku, atau dalam kapsitas berperilaku dengan cara tertentu, yang dihasilkan dari praktik atau bentuk-bentuk pengalaman lainnya( Schunk, 2012).</a:t>
            </a:r>
          </a:p>
          <a:p>
            <a:r>
              <a:rPr lang="id-ID" dirty="0"/>
              <a:t>Kriteria pembelajaran : </a:t>
            </a:r>
          </a:p>
          <a:p>
            <a:pPr>
              <a:buNone/>
            </a:pPr>
            <a:r>
              <a:rPr lang="id-ID" dirty="0"/>
              <a:t>  a.  Pembelajaran melibatkan perubahan</a:t>
            </a:r>
          </a:p>
          <a:p>
            <a:pPr>
              <a:buNone/>
            </a:pPr>
            <a:r>
              <a:rPr lang="id-ID" dirty="0"/>
              <a:t>  b.  Pembelajaran bertahan lama seiring dengan waktu</a:t>
            </a:r>
          </a:p>
          <a:p>
            <a:pPr>
              <a:buNone/>
            </a:pPr>
            <a:r>
              <a:rPr lang="id-ID" dirty="0"/>
              <a:t>  c.  Pembelajaran terjadi melalui mengalaman</a:t>
            </a:r>
          </a:p>
        </p:txBody>
      </p:sp>
    </p:spTree>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7651BA-F45C-4845-9AB3-E0A65B39F5E1}">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CDB58277-F8DF-46FF-84EC-EF41B835E69F}">
  <ds:schemaRefs>
    <ds:schemaRef ds:uri="http://schemas.microsoft.com/sharepoint/v3/contenttype/forms"/>
  </ds:schemaRefs>
</ds:datastoreItem>
</file>

<file path=customXml/itemProps3.xml><?xml version="1.0" encoding="utf-8"?>
<ds:datastoreItem xmlns:ds="http://schemas.openxmlformats.org/officeDocument/2006/customXml" ds:itemID="{2D276E62-80A3-44DD-9BCC-97ED2B99B5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Gallery</Template>
  <TotalTime>296</TotalTime>
  <Words>629</Words>
  <Application>Microsoft Office PowerPoint</Application>
  <PresentationFormat>Widescreen</PresentationFormat>
  <Paragraphs>39</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Gill Sans MT</vt:lpstr>
      <vt:lpstr>Gallery</vt:lpstr>
      <vt:lpstr>PSIKOLOGI PEMBELAJARAN ( Pertemuan 2)</vt:lpstr>
      <vt:lpstr>Seberapa permanenkah relative permanen itu?</vt:lpstr>
      <vt:lpstr>Belajar dan Performa/ Tindakan?</vt:lpstr>
      <vt:lpstr>Mengapa Kita Mengacu pada Praktik atau Pengalaman?</vt:lpstr>
      <vt:lpstr>apakah Belajar Berasal dari Jenis Pengalaman Spesifik?</vt:lpstr>
      <vt:lpstr>Lanjut…</vt:lpstr>
      <vt:lpstr>Psikologi dan Pembelajaran</vt:lpstr>
      <vt:lpstr>Teori Psikologi</vt:lpstr>
      <vt:lpstr>Pembelajaran</vt:lpstr>
      <vt:lpstr>Lanjut…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PSIKOLOGI PEMBELAJARAN ( Pertemuan 2)</dc:title>
  <dc:creator>Nur Hidayah</dc:creator>
  <cp:lastModifiedBy>Nur Hidayah</cp:lastModifiedBy>
  <cp:revision>20</cp:revision>
  <dcterms:created xsi:type="dcterms:W3CDTF">2022-03-13T12:47:47Z</dcterms:created>
  <dcterms:modified xsi:type="dcterms:W3CDTF">2026-10-02T01:36:35Z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